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Open Sans Light" panose="020B0604020202020204" charset="0"/>
      <p:regular r:id="rId33"/>
      <p:bold r:id="rId34"/>
      <p:italic r:id="rId35"/>
      <p:boldItalic r:id="rId36"/>
    </p:embeddedFont>
    <p:embeddedFont>
      <p:font typeface="Roboto Mono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rPWGlFsHInTw+f0t1Fp1+kHJO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19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bd8d79c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bd8d79c2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bd8d79c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bd8d79c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489771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4897718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342cf510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342cf510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Prostor pro lektora, pokud chce nechat svůj kontakt :)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b3f07a77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fb3f07a77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8F0ED"/>
                </a:highlight>
                <a:latin typeface="Verdana"/>
                <a:ea typeface="Verdana"/>
                <a:cs typeface="Verdana"/>
                <a:sym typeface="Verdana"/>
              </a:rPr>
              <a:t>Formuláře slouží k zadávání dat. Data mohou být odeslána na server, kde jsou pomocí serverových skriptů, např. Php. zpracována a uložena do databáze, nebo mohou být odeslána na mail. Před odesláním jsou data zpravidla zkontrolována pomocí skriptu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d842d02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gfd842d02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8F0ED"/>
                </a:highlight>
                <a:latin typeface="Verdana"/>
                <a:ea typeface="Verdana"/>
                <a:cs typeface="Verdana"/>
                <a:sym typeface="Verdana"/>
              </a:rPr>
              <a:t>get - data jsou připojena k URL adres</a:t>
            </a:r>
            <a:endParaRPr sz="1050">
              <a:solidFill>
                <a:schemeClr val="dk1"/>
              </a:solidFill>
              <a:highlight>
                <a:srgbClr val="F8F0E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8F0ED"/>
                </a:highlight>
                <a:latin typeface="Verdana"/>
                <a:ea typeface="Verdana"/>
                <a:cs typeface="Verdana"/>
                <a:sym typeface="Verdana"/>
              </a:rPr>
              <a:t>Post -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zabalí odesílaná data a odesílá je nezávisle, takže nejsou vidět</a:t>
            </a:r>
            <a:endParaRPr sz="1050">
              <a:solidFill>
                <a:schemeClr val="dk1"/>
              </a:solidFill>
              <a:highlight>
                <a:srgbClr val="F8F0ED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91849a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f691849a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Prvek &lt;label&gt; je užitečný pro uživatele čteček obrazovky, protože čtečka obrazovky přečte nahlas popisek, když uživatel zaostří na vstupní prvek.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Prvek &lt;label&gt; také pomáhá uživatelům, kteří mají potíže s klikáním na velmi malé oblasti (například rádiová tlačítka nebo zaškrtávací políčka) - protože když uživatel klikne na text v prvku &lt;label&gt;, přepne rádiové tlačítko/zaškrtávací políčko.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b3f07a77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fb3f07a77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691849a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f691849a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25e548a3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25e548a3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25e548a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25e548a3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 u="none" strike="noStrike" cap="none">
                <a:solidFill>
                  <a:schemeClr val="lt1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 u="none" strike="noStrike" cap="none">
                <a:solidFill>
                  <a:schemeClr val="lt1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2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 Medium"/>
              <a:buChar char="•"/>
              <a:defRPr sz="21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sz="1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sz="15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sz="1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ubTitle" idx="1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 title="Nadpis"/>
          <p:cNvSpPr txBox="1">
            <a:spLocks noGrp="1"/>
          </p:cNvSpPr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subTitle" idx="2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i="1">
                <a:solidFill>
                  <a:srgbClr val="888888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body" idx="1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ormular.itgirls.cz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Formuláře a tabulky</a:t>
            </a:r>
            <a:endParaRPr/>
          </a:p>
        </p:txBody>
      </p:sp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29.11.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Online, Liberec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Petr Průcha, Kája Sedláčková,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Anna Pomezná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bd8d79c28_0_1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Definuje seznam předefidovaných možností pro 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input</a:t>
            </a:r>
            <a:r>
              <a:rPr lang="en">
                <a:highlight>
                  <a:schemeClr val="lt1"/>
                </a:highlight>
              </a:rPr>
              <a:t> elementu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Input list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9" name="Google Shape;99;gfbd8d79c28_0_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&lt;datalist&gt;</a:t>
            </a:r>
            <a:endParaRPr/>
          </a:p>
        </p:txBody>
      </p:sp>
      <p:pic>
        <p:nvPicPr>
          <p:cNvPr id="100" name="Google Shape;100;gfbd8d79c2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873" y="2129850"/>
            <a:ext cx="7671625" cy="2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bd8d79c28_0_7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Seskupování příbuzných položek ve formuláři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Tento tag orámuje příbuzné položky</a:t>
            </a:r>
            <a:endParaRPr/>
          </a:p>
        </p:txBody>
      </p:sp>
      <p:sp>
        <p:nvSpPr>
          <p:cNvPr id="106" name="Google Shape;106;gfbd8d79c28_0_7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&lt;fieldset&gt;</a:t>
            </a:r>
            <a:endParaRPr/>
          </a:p>
        </p:txBody>
      </p:sp>
      <p:pic>
        <p:nvPicPr>
          <p:cNvPr id="107" name="Google Shape;107;gfbd8d79c2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" y="2094961"/>
            <a:ext cx="9144002" cy="287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8977186f_0_0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Vytvořte Ježíškův formulář</a:t>
            </a:r>
            <a:endParaRPr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text - jméno, příjmení, dárky, co chci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Password: nejtajnější dárek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Radiobutton: “zlobil jsem x byl jsem hodný”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Chechbox: Dárky co potřebuju (do položek např ponožky, bunda…)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Range: kolik si přeješ dárků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Color: oblíbená barva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Datalist: oblíbené cukroví z upečených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highlight>
                  <a:schemeClr val="lt1"/>
                </a:highlight>
              </a:rPr>
              <a:t>Odeslat na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http://formular.itgirls.cz/</a:t>
            </a:r>
            <a:endParaRPr sz="1200">
              <a:solidFill>
                <a:srgbClr val="7CA66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7CA668"/>
              </a:buClr>
              <a:buSzPts val="1200"/>
              <a:buFont typeface="Courier New"/>
              <a:buChar char="-"/>
            </a:pPr>
            <a:r>
              <a:rPr lang="en" sz="1200">
                <a:solidFill>
                  <a:srgbClr val="7CA66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https://www.jakpsatweb.cz/html/formulare.html</a:t>
            </a:r>
            <a:endParaRPr sz="1200">
              <a:solidFill>
                <a:srgbClr val="7CA66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endParaRPr/>
          </a:p>
        </p:txBody>
      </p:sp>
      <p:sp>
        <p:nvSpPr>
          <p:cNvPr id="113" name="Google Shape;113;g1048977186f_0_0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Úkol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342cf5100_0_3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&lt;table&gt; - html příkaz pro vytvoření tabulky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&lt;tr&gt; řádek tabulky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&lt;td&gt; data tabulky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&lt;th&gt; - header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Tabulkové generátory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https://www.tablesgenerator.com/html_tables</a:t>
            </a:r>
            <a:endParaRPr/>
          </a:p>
        </p:txBody>
      </p:sp>
      <p:sp>
        <p:nvSpPr>
          <p:cNvPr id="119" name="Google Shape;119;g10342cf5100_0_3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Tabulky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 idx="4294967295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Děkuji za pozornost.</a:t>
            </a:r>
            <a:endParaRPr sz="2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453200" y="1124700"/>
            <a:ext cx="8238300" cy="30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HTML formuláře se používají pro sbírání dat od uživatelů. Data jsou zpravidla poslána na server k dalšímu zpracování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Formuláře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fb3f07a770_0_6"/>
          <p:cNvSpPr txBox="1">
            <a:spLocks noGrp="1"/>
          </p:cNvSpPr>
          <p:nvPr>
            <p:ph type="body" idx="1"/>
          </p:nvPr>
        </p:nvSpPr>
        <p:spPr>
          <a:xfrm>
            <a:off x="356925" y="117150"/>
            <a:ext cx="7982100" cy="3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Tag &lt;form&gt; se používá pro vytvoření formuláře s různými druhy vstupu (text, checkbox, tlačítka)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 sz="11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" name="Google Shape;51;gfb3f07a770_0_6"/>
          <p:cNvSpPr txBox="1">
            <a:spLocks noGrp="1"/>
          </p:cNvSpPr>
          <p:nvPr>
            <p:ph type="title"/>
          </p:nvPr>
        </p:nvSpPr>
        <p:spPr>
          <a:xfrm>
            <a:off x="452850" y="34157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&lt;form&gt; tag</a:t>
            </a:r>
            <a:endParaRPr/>
          </a:p>
        </p:txBody>
      </p:sp>
      <p:pic>
        <p:nvPicPr>
          <p:cNvPr id="52" name="Google Shape;52;gfb3f07a77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126600"/>
            <a:ext cx="6131050" cy="2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d842d026d_0_0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Atribut </a:t>
            </a:r>
            <a:r>
              <a:rPr lang="en" sz="1650">
                <a:solidFill>
                  <a:srgbClr val="FF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enctype </a:t>
            </a:r>
            <a:r>
              <a:rPr lang="en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určuje, jak mají být data formuláře při odesílání na server zakódována.</a:t>
            </a:r>
            <a:endParaRPr sz="16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5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Atribut </a:t>
            </a:r>
            <a:r>
              <a:rPr lang="en" sz="1550">
                <a:solidFill>
                  <a:srgbClr val="FF0000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enctype </a:t>
            </a:r>
            <a:r>
              <a:rPr lang="en" sz="155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lze použít pouze v případě, že method="post" </a:t>
            </a:r>
            <a:r>
              <a:rPr lang="en" sz="9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900"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50"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data nejsou připojena k URL adrese, tato metoda umožňuje odeslat větší objem dat)</a:t>
            </a:r>
            <a:endParaRPr sz="145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 sz="155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action</a:t>
            </a:r>
            <a:r>
              <a:rPr lang="e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="/action_page_binary.asp"</a:t>
            </a:r>
            <a:r>
              <a:rPr lang="e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</a:t>
            </a:r>
            <a:r>
              <a:rPr lang="e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="post"</a:t>
            </a:r>
            <a:r>
              <a:rPr lang="e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enctype</a:t>
            </a:r>
            <a:r>
              <a:rPr lang="e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="multipart/form-data"&gt;</a:t>
            </a:r>
            <a:endParaRPr sz="14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4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" sz="14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50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”mailto:contact@yourdomain.com”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”POST”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enctype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00">
                <a:solidFill>
                  <a:srgbClr val="0000C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”multipart/form-data”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500">
                <a:solidFill>
                  <a:srgbClr val="FFFF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”EmailForm”</a:t>
            </a:r>
            <a:r>
              <a:rPr lang="en" sz="150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 sz="14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Metody “post” a “get” - určuje, jak se předají data</a:t>
            </a:r>
            <a:endParaRPr/>
          </a:p>
        </p:txBody>
      </p:sp>
      <p:sp>
        <p:nvSpPr>
          <p:cNvPr id="58" name="Google Shape;58;gfd842d026d_0_0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Atribut </a:t>
            </a:r>
            <a:r>
              <a:rPr lang="en">
                <a:highlight>
                  <a:srgbClr val="C9D1D9"/>
                </a:highlight>
              </a:rPr>
              <a:t>enctype</a:t>
            </a:r>
            <a:endParaRPr>
              <a:highlight>
                <a:srgbClr val="C9D1D9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691849aff_0_0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Popisek pro formulářové prvky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Prvek &lt;label&gt; je užitečný pro uživatele čteček obrazovky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pomáhá uživatelům, kteří mají potíže s klikáním na velmi malé oblasti 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Atribut </a:t>
            </a:r>
            <a:r>
              <a:rPr lang="en">
                <a:solidFill>
                  <a:srgbClr val="0000CD"/>
                </a:solidFill>
                <a:highlight>
                  <a:srgbClr val="C9D1D9"/>
                </a:highlight>
              </a:rPr>
              <a:t>for</a:t>
            </a:r>
            <a:r>
              <a:rPr lang="en">
                <a:solidFill>
                  <a:srgbClr val="0000CD"/>
                </a:solidFill>
                <a:highlight>
                  <a:schemeClr val="lt1"/>
                </a:highlight>
              </a:rPr>
              <a:t> </a:t>
            </a:r>
            <a:r>
              <a:rPr lang="en"/>
              <a:t>tagu &lt;label&gt; by se měl rovnat atributu id prvku &lt;input&gt;, aby se oba prvky svázaly.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64" name="Google Shape;64;gf691849aff_0_0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Tag &lt;label&gt;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b3f07a770_0_15"/>
          <p:cNvSpPr txBox="1">
            <a:spLocks noGrp="1"/>
          </p:cNvSpPr>
          <p:nvPr>
            <p:ph type="body" idx="1"/>
          </p:nvPr>
        </p:nvSpPr>
        <p:spPr>
          <a:xfrm>
            <a:off x="274875" y="739375"/>
            <a:ext cx="8238300" cy="4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Několik druhů vstupu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Přepínací tlačítko 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Check box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Text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Heslo - zaškrtaný text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Color - výběr barvy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Date - datum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Range (min, max)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Time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https://www.w3schools.com/html/html_form_input_types.asp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https://www.jakpsatweb.cz/html/formulare.html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fb3f07a770_0_15"/>
          <p:cNvSpPr txBox="1">
            <a:spLocks noGrp="1"/>
          </p:cNvSpPr>
          <p:nvPr>
            <p:ph type="title"/>
          </p:nvPr>
        </p:nvSpPr>
        <p:spPr>
          <a:xfrm>
            <a:off x="329750" y="28667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Tag &lt;input&gt;</a:t>
            </a:r>
            <a:endParaRPr/>
          </a:p>
        </p:txBody>
      </p:sp>
      <p:pic>
        <p:nvPicPr>
          <p:cNvPr id="71" name="Google Shape;71;gfb3f07a77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863" y="493588"/>
            <a:ext cx="17621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fb3f07a770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888" y="1434850"/>
            <a:ext cx="6762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fb3f07a770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419" y="2571750"/>
            <a:ext cx="2052637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91849aff_0_6"/>
          <p:cNvSpPr txBox="1">
            <a:spLocks noGrp="1"/>
          </p:cNvSpPr>
          <p:nvPr>
            <p:ph type="body" idx="1"/>
          </p:nvPr>
        </p:nvSpPr>
        <p:spPr>
          <a:xfrm>
            <a:off x="452850" y="73665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Různé druhy - reset, submit, button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Snadné stylování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&lt;form&gt;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    &lt;div class="controls"&gt;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        &lt;label for="id"&gt;User ID:&lt;/label&gt;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        &lt;input type="text" id="id" name="id" /&gt;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        &lt;input type="reset" value="Reset"&gt;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        &lt;input type="submit" value="Submit"&gt;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00"/>
                </a:solidFill>
                <a:highlight>
                  <a:srgbClr val="222222"/>
                </a:highlight>
                <a:latin typeface="Calibri"/>
                <a:ea typeface="Calibri"/>
                <a:cs typeface="Calibri"/>
                <a:sym typeface="Calibri"/>
              </a:rPr>
              <a:t>&lt;/form&gt;</a:t>
            </a:r>
            <a:endParaRPr sz="1900">
              <a:solidFill>
                <a:srgbClr val="FFFF00"/>
              </a:solidFill>
              <a:highlight>
                <a:srgbClr val="22222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79" name="Google Shape;79;gf691849aff_0_6"/>
          <p:cNvSpPr txBox="1">
            <a:spLocks noGrp="1"/>
          </p:cNvSpPr>
          <p:nvPr>
            <p:ph type="title"/>
          </p:nvPr>
        </p:nvSpPr>
        <p:spPr>
          <a:xfrm>
            <a:off x="452850" y="3662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&lt;button&gt;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25e548a37_0_2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&lt;select&gt; &lt;option&gt; &lt;optgroup&gt;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5" name="Google Shape;85;g1025e548a37_0_2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Výběr z možností</a:t>
            </a:r>
            <a:endParaRPr/>
          </a:p>
        </p:txBody>
      </p:sp>
      <p:pic>
        <p:nvPicPr>
          <p:cNvPr id="86" name="Google Shape;86;g1025e548a3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00" y="1453774"/>
            <a:ext cx="5559360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25e548a37_0_9"/>
          <p:cNvSpPr txBox="1">
            <a:spLocks noGrp="1"/>
          </p:cNvSpPr>
          <p:nvPr>
            <p:ph type="body" idx="1"/>
          </p:nvPr>
        </p:nvSpPr>
        <p:spPr>
          <a:xfrm>
            <a:off x="452850" y="83445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Vloží okno pro víceřádkový vstup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Atributy - rows, cols - rozměry, name - nutný atribut pro referenci dat po odeslání formuláře,, id - spojení textu s &lt;label&gt;</a:t>
            </a:r>
            <a:endParaRPr/>
          </a:p>
        </p:txBody>
      </p:sp>
      <p:sp>
        <p:nvSpPr>
          <p:cNvPr id="92" name="Google Shape;92;g1025e548a37_0_9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&lt;textarea&gt;</a:t>
            </a:r>
            <a:endParaRPr/>
          </a:p>
        </p:txBody>
      </p:sp>
      <p:pic>
        <p:nvPicPr>
          <p:cNvPr id="93" name="Google Shape;93;g1025e548a3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75" y="2150875"/>
            <a:ext cx="8325052" cy="28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Předvádění na obrazovce (16:9)</PresentationFormat>
  <Paragraphs>85</Paragraphs>
  <Slides>14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23" baseType="lpstr">
      <vt:lpstr>Arial</vt:lpstr>
      <vt:lpstr>Courier New</vt:lpstr>
      <vt:lpstr>Roboto</vt:lpstr>
      <vt:lpstr>Calibri</vt:lpstr>
      <vt:lpstr>Open Sans</vt:lpstr>
      <vt:lpstr>Verdana</vt:lpstr>
      <vt:lpstr>Open Sans Light</vt:lpstr>
      <vt:lpstr>Roboto Mono Medium</vt:lpstr>
      <vt:lpstr>Motiv Office</vt:lpstr>
      <vt:lpstr>Formuláře a tabulky</vt:lpstr>
      <vt:lpstr>HTML Formuláře</vt:lpstr>
      <vt:lpstr>&lt;form&gt; tag</vt:lpstr>
      <vt:lpstr>Atribut enctype</vt:lpstr>
      <vt:lpstr>Tag &lt;label&gt;</vt:lpstr>
      <vt:lpstr>Tag &lt;input&gt;</vt:lpstr>
      <vt:lpstr>&lt;button&gt; </vt:lpstr>
      <vt:lpstr>Výběr z možností</vt:lpstr>
      <vt:lpstr>&lt;textarea&gt;</vt:lpstr>
      <vt:lpstr>&lt;datalist&gt;</vt:lpstr>
      <vt:lpstr> &lt;fieldset&gt;</vt:lpstr>
      <vt:lpstr>Úkol </vt:lpstr>
      <vt:lpstr>Tabulky</vt:lpstr>
      <vt:lpstr>Děkuji za pozornost.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Formuláře a tabulky</dc:title>
  <cp:lastModifiedBy>bockovapeta@seznam.cz</cp:lastModifiedBy>
  <cp:revision>1</cp:revision>
  <dcterms:modified xsi:type="dcterms:W3CDTF">2021-11-29T18:43:48Z</dcterms:modified>
</cp:coreProperties>
</file>